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8"/>
  </p:notesMasterIdLst>
  <p:sldIdLst>
    <p:sldId id="256" r:id="rId2"/>
    <p:sldId id="290" r:id="rId3"/>
    <p:sldId id="288" r:id="rId4"/>
    <p:sldId id="292" r:id="rId5"/>
    <p:sldId id="293" r:id="rId6"/>
    <p:sldId id="294" r:id="rId7"/>
    <p:sldId id="295" r:id="rId8"/>
    <p:sldId id="260" r:id="rId9"/>
    <p:sldId id="297" r:id="rId10"/>
    <p:sldId id="299" r:id="rId11"/>
    <p:sldId id="301" r:id="rId12"/>
    <p:sldId id="303" r:id="rId13"/>
    <p:sldId id="305" r:id="rId14"/>
    <p:sldId id="307" r:id="rId15"/>
    <p:sldId id="258" r:id="rId16"/>
    <p:sldId id="310" r:id="rId17"/>
  </p:sldIdLst>
  <p:sldSz cx="9144000" cy="5143500" type="screen16x9"/>
  <p:notesSz cx="6858000" cy="9144000"/>
  <p:embeddedFontLst>
    <p:embeddedFont>
      <p:font typeface="Josefin Sans" panose="020B0604020202020204" charset="0"/>
      <p:regular r:id="rId19"/>
      <p:bold r:id="rId20"/>
      <p:italic r:id="rId21"/>
      <p:boldItalic r:id="rId22"/>
    </p:embeddedFont>
    <p:embeddedFont>
      <p:font typeface="Anton" panose="020B0604020202020204" charset="0"/>
      <p:regular r:id="rId23"/>
    </p:embeddedFont>
    <p:embeddedFont>
      <p:font typeface="Josefin Slab" panose="020B0604020202020204" charset="0"/>
      <p:regular r:id="rId24"/>
      <p:bold r:id="rId25"/>
      <p:italic r:id="rId26"/>
      <p:boldItalic r:id="rId27"/>
    </p:embeddedFont>
    <p:embeddedFont>
      <p:font typeface="Exo Light" panose="020B0604020202020204" charset="0"/>
      <p:regular r:id="rId28"/>
      <p:bold r:id="rId29"/>
      <p:italic r:id="rId30"/>
      <p:boldItalic r:id="rId31"/>
    </p:embeddedFont>
    <p:embeddedFont>
      <p:font typeface="Unica One" panose="020B0604020202020204" charset="0"/>
      <p:regular r:id="rId32"/>
    </p:embeddedFont>
    <p:embeddedFont>
      <p:font typeface="Abel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E911E9-D330-4BEC-806E-722DF1CB8D6B}">
  <a:tblStyle styleId="{F3E911E9-D330-4BEC-806E-722DF1CB8D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8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2627ebac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2627ebac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851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2627ebac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2627ebac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657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2627ebac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2627ebac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509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2627ebac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2627ebac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080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2627ebac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2627ebac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119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346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747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446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041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810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174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942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2627ebac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2627ebac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513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2566175"/>
            <a:ext cx="3500700" cy="14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48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843250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 sz="1100">
                <a:solidFill>
                  <a:srgbClr val="F3F3F3"/>
                </a:solidFill>
                <a:latin typeface="Exo Light"/>
                <a:ea typeface="Exo Light"/>
                <a:cs typeface="Exo Light"/>
                <a:sym typeface="Ex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 flipH="1">
            <a:off x="1163300" y="741075"/>
            <a:ext cx="5053200" cy="28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Josefin Slab SemiBold"/>
              <a:buAutoNum type="arabicPeriod"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rabi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rabi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3775200" y="168297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ctrTitle" idx="2"/>
          </p:nvPr>
        </p:nvSpPr>
        <p:spPr>
          <a:xfrm>
            <a:off x="3775200" y="321952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3"/>
          </p:nvPr>
        </p:nvSpPr>
        <p:spPr>
          <a:xfrm>
            <a:off x="6045900" y="168297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4"/>
          </p:nvPr>
        </p:nvSpPr>
        <p:spPr>
          <a:xfrm>
            <a:off x="6045900" y="321952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3775200" y="186255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5"/>
          </p:nvPr>
        </p:nvSpPr>
        <p:spPr>
          <a:xfrm>
            <a:off x="3775200" y="3396868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6"/>
          </p:nvPr>
        </p:nvSpPr>
        <p:spPr>
          <a:xfrm>
            <a:off x="6045900" y="186255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7"/>
          </p:nvPr>
        </p:nvSpPr>
        <p:spPr>
          <a:xfrm>
            <a:off x="6045900" y="3396868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 idx="8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 1">
  <p:cSld name="CUSTOM_1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2237395" y="2118925"/>
            <a:ext cx="46692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562675" y="2663160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ctrTitle"/>
          </p:nvPr>
        </p:nvSpPr>
        <p:spPr>
          <a:xfrm flipH="1">
            <a:off x="2732325" y="3046075"/>
            <a:ext cx="23643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 flipH="1">
            <a:off x="2732275" y="1906500"/>
            <a:ext cx="4036500" cy="13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nica One"/>
              <a:buNone/>
              <a:defRPr sz="2800" b="1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64" r:id="rId6"/>
    <p:sldLayoutId id="2147483665" r:id="rId7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subTitle" idx="1"/>
          </p:nvPr>
        </p:nvSpPr>
        <p:spPr>
          <a:xfrm>
            <a:off x="833000" y="3843250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Abel"/>
                <a:ea typeface="Abel"/>
                <a:cs typeface="Abel"/>
                <a:sym typeface="Abel"/>
              </a:rPr>
              <a:t>Sokolov Arseny</a:t>
            </a:r>
            <a:br>
              <a:rPr lang="en" sz="1200" dirty="0" smtClean="0">
                <a:latin typeface="Abel"/>
                <a:ea typeface="Abel"/>
                <a:cs typeface="Abel"/>
                <a:sym typeface="Abel"/>
              </a:rPr>
            </a:br>
            <a:r>
              <a:rPr lang="en" sz="1200" dirty="0" smtClean="0">
                <a:latin typeface="Abel"/>
                <a:ea typeface="Abel"/>
                <a:cs typeface="Abel"/>
                <a:sym typeface="Abel"/>
              </a:rPr>
              <a:t>FS11-63B</a:t>
            </a:r>
            <a:endParaRPr sz="1200" dirty="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4" name="Google Shape;94;p22"/>
          <p:cNvSpPr txBox="1">
            <a:spLocks noGrp="1"/>
          </p:cNvSpPr>
          <p:nvPr>
            <p:ph type="ctrTitle"/>
          </p:nvPr>
        </p:nvSpPr>
        <p:spPr>
          <a:xfrm>
            <a:off x="561330" y="1861930"/>
            <a:ext cx="5243122" cy="21915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as a hypothetical</a:t>
            </a:r>
            <a:br>
              <a:rPr lang="en-US" dirty="0" smtClean="0"/>
            </a:br>
            <a:r>
              <a:rPr lang="en-US" dirty="0" smtClean="0"/>
              <a:t>bacterial immune syste</a:t>
            </a:r>
            <a:r>
              <a:rPr lang="en-US" dirty="0"/>
              <a:t>m</a:t>
            </a:r>
            <a:endParaRPr dirty="0"/>
          </a:p>
        </p:txBody>
      </p:sp>
      <p:sp>
        <p:nvSpPr>
          <p:cNvPr id="5" name="Google Shape;94;p22"/>
          <p:cNvSpPr txBox="1">
            <a:spLocks/>
          </p:cNvSpPr>
          <p:nvPr/>
        </p:nvSpPr>
        <p:spPr>
          <a:xfrm>
            <a:off x="2319338" y="895851"/>
            <a:ext cx="1333730" cy="96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Font typeface="Unica One"/>
              <a:buNone/>
              <a:defRPr sz="48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dirty="0" smtClean="0"/>
              <a:t>DGR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" b="-1650"/>
          <a:stretch/>
        </p:blipFill>
        <p:spPr>
          <a:xfrm>
            <a:off x="561330" y="274908"/>
            <a:ext cx="760469" cy="778639"/>
          </a:xfrm>
          <a:prstGeom prst="rect">
            <a:avLst/>
          </a:prstGeom>
        </p:spPr>
      </p:pic>
      <p:pic>
        <p:nvPicPr>
          <p:cNvPr id="1026" name="Picture 2" descr="http://abali.ru/wp-content/uploads/2013/03/Gerb_MGTU_imeni_Bauman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800" y="274908"/>
            <a:ext cx="663538" cy="78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 descr=" 100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</a:t>
            </a:r>
            <a:r>
              <a:rPr lang="en" dirty="0"/>
              <a:t>DUCTIO</a:t>
            </a:r>
            <a:r>
              <a:rPr lang="en" dirty="0" smtClean="0"/>
              <a:t>N</a:t>
            </a:r>
            <a:endParaRPr dirty="0"/>
          </a:p>
        </p:txBody>
      </p:sp>
      <p:sp>
        <p:nvSpPr>
          <p:cNvPr id="101" name="Google Shape;101;p23" descr=" 101"/>
          <p:cNvSpPr txBox="1">
            <a:spLocks noGrp="1"/>
          </p:cNvSpPr>
          <p:nvPr>
            <p:ph type="subTitle" idx="1"/>
          </p:nvPr>
        </p:nvSpPr>
        <p:spPr>
          <a:xfrm flipH="1">
            <a:off x="1163300" y="741075"/>
            <a:ext cx="5053200" cy="2884500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smtClean="0">
                <a:latin typeface="Abel" panose="020B0604020202020204" charset="0"/>
              </a:rPr>
              <a:t>Operons </a:t>
            </a:r>
            <a:r>
              <a:rPr lang="ru-RU" sz="2000" smtClean="0"/>
              <a:t>—</a:t>
            </a:r>
            <a:r>
              <a:rPr lang="en-US" sz="2000" smtClean="0">
                <a:latin typeface="Abel" panose="020B0604020202020204" charset="0"/>
              </a:rPr>
              <a:t> arrays of co-expressed and coregulated genes</a:t>
            </a:r>
          </a:p>
          <a:p>
            <a:pPr marL="171450" lvl="0" indent="-171450">
              <a:buFont typeface="Wingdings" panose="05000000000000000000" pitchFamily="2" charset="2"/>
              <a:buChar char=" "/>
            </a:pPr>
            <a:r>
              <a:rPr lang="en-US" sz="2000" smtClean="0"/>
              <a:t>      </a:t>
            </a:r>
            <a:r>
              <a:rPr lang="ru-RU" sz="2000" smtClean="0"/>
              <a:t>  </a:t>
            </a:r>
            <a:r>
              <a:rPr lang="en-US" sz="2000" smtClean="0"/>
              <a:t>                                     </a:t>
            </a:r>
            <a:br>
              <a:rPr lang="en-US" sz="2000" smtClean="0"/>
            </a:br>
            <a:r>
              <a:rPr lang="en-US" sz="2000" smtClean="0"/>
              <a:t>                                           </a:t>
            </a:r>
            <a:br>
              <a:rPr lang="en-US" sz="2000" smtClean="0"/>
            </a:br>
            <a:r>
              <a:rPr lang="en-US" sz="2000" smtClean="0"/>
              <a:t>                </a:t>
            </a:r>
            <a:endParaRPr lang="en-US" sz="2000" dirty="0" smtClean="0"/>
          </a:p>
          <a:p>
            <a:pPr marL="171450" lvl="0" indent="-171450">
              <a:buFont typeface="Wingdings" panose="05000000000000000000" pitchFamily="2" charset="2"/>
              <a:buChar char=" "/>
            </a:pPr>
            <a:r>
              <a:rPr lang="en-US" sz="2000" smtClean="0"/>
              <a:t>                                </a:t>
            </a:r>
            <a:endParaRPr lang="en-US" sz="2000" dirty="0"/>
          </a:p>
        </p:txBody>
      </p:sp>
      <p:pic>
        <p:nvPicPr>
          <p:cNvPr id="4" name="Рисунок 3" descr="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51" y="472109"/>
            <a:ext cx="5014824" cy="376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802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 descr=" 100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</a:t>
            </a:r>
            <a:r>
              <a:rPr lang="en" dirty="0"/>
              <a:t>DUCTIO</a:t>
            </a:r>
            <a:r>
              <a:rPr lang="en" dirty="0" smtClean="0"/>
              <a:t>N</a:t>
            </a:r>
            <a:endParaRPr dirty="0"/>
          </a:p>
        </p:txBody>
      </p:sp>
      <p:sp>
        <p:nvSpPr>
          <p:cNvPr id="101" name="Google Shape;101;p23" descr=" 101"/>
          <p:cNvSpPr txBox="1">
            <a:spLocks noGrp="1"/>
          </p:cNvSpPr>
          <p:nvPr>
            <p:ph type="subTitle" idx="1"/>
          </p:nvPr>
        </p:nvSpPr>
        <p:spPr>
          <a:xfrm flipH="1">
            <a:off x="1163300" y="741075"/>
            <a:ext cx="5053200" cy="2884500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smtClean="0">
                <a:latin typeface="Abel" panose="020B0604020202020204" charset="0"/>
              </a:rPr>
              <a:t>Operons </a:t>
            </a:r>
            <a:r>
              <a:rPr lang="ru-RU" sz="2000" smtClean="0"/>
              <a:t>—</a:t>
            </a:r>
            <a:r>
              <a:rPr lang="en-US" sz="2000" smtClean="0">
                <a:latin typeface="Abel" panose="020B0604020202020204" charset="0"/>
              </a:rPr>
              <a:t> arrays of co-expressed and coregulated genes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smtClean="0">
                <a:latin typeface="Abel" panose="020B0604020202020204" charset="0"/>
              </a:rPr>
              <a:t>ICITY </a:t>
            </a:r>
            <a:r>
              <a:rPr lang="ru-RU" sz="2000" smtClean="0"/>
              <a:t>— </a:t>
            </a:r>
            <a:r>
              <a:rPr lang="en-US" sz="2000" smtClean="0">
                <a:latin typeface="Abel" panose="020B0604020202020204" charset="0"/>
              </a:rPr>
              <a:t>protocol to systematic prediction of functionally linked genes in bacterial and archaeal genomes</a:t>
            </a:r>
          </a:p>
          <a:p>
            <a:pPr marL="171450" lvl="0" indent="-171450">
              <a:buFont typeface="Wingdings" panose="05000000000000000000" pitchFamily="2" charset="2"/>
              <a:buChar char=" "/>
            </a:pPr>
            <a:r>
              <a:rPr lang="en-US" sz="2000" smtClean="0"/>
              <a:t>                              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94664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 descr=" 100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</a:t>
            </a:r>
            <a:r>
              <a:rPr lang="en" dirty="0"/>
              <a:t>DUCTIO</a:t>
            </a:r>
            <a:r>
              <a:rPr lang="en" dirty="0" smtClean="0"/>
              <a:t>N</a:t>
            </a:r>
            <a:endParaRPr dirty="0"/>
          </a:p>
        </p:txBody>
      </p:sp>
      <p:sp>
        <p:nvSpPr>
          <p:cNvPr id="101" name="Google Shape;101;p23" descr=" 101"/>
          <p:cNvSpPr txBox="1">
            <a:spLocks noGrp="1"/>
          </p:cNvSpPr>
          <p:nvPr>
            <p:ph type="subTitle" idx="1"/>
          </p:nvPr>
        </p:nvSpPr>
        <p:spPr>
          <a:xfrm flipH="1">
            <a:off x="1163300" y="741075"/>
            <a:ext cx="5053200" cy="2884500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smtClean="0">
                <a:latin typeface="Abel" panose="020B0604020202020204" charset="0"/>
              </a:rPr>
              <a:t>Operons </a:t>
            </a:r>
            <a:r>
              <a:rPr lang="ru-RU" sz="2000" smtClean="0"/>
              <a:t>—</a:t>
            </a:r>
            <a:r>
              <a:rPr lang="en-US" sz="2000" smtClean="0">
                <a:latin typeface="Abel" panose="020B0604020202020204" charset="0"/>
              </a:rPr>
              <a:t> arrays of co-expressed and coregulated genes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smtClean="0">
                <a:latin typeface="Abel" panose="020B0604020202020204" charset="0"/>
              </a:rPr>
              <a:t>ICITY </a:t>
            </a:r>
            <a:r>
              <a:rPr lang="ru-RU" sz="2000" smtClean="0"/>
              <a:t>— </a:t>
            </a:r>
            <a:r>
              <a:rPr lang="en-US" sz="2000" smtClean="0">
                <a:latin typeface="Abel" panose="020B0604020202020204" charset="0"/>
              </a:rPr>
              <a:t>protocol to systematic prediction of functionally linked genes in bacterial and archaeal genomes</a:t>
            </a:r>
          </a:p>
          <a:p>
            <a:pPr marL="171450" lvl="0" indent="-171450">
              <a:buFont typeface="Wingdings" panose="05000000000000000000" pitchFamily="2" charset="2"/>
              <a:buChar char=" "/>
            </a:pPr>
            <a:r>
              <a:rPr lang="en-US" sz="2000" smtClean="0"/>
              <a:t>                                </a:t>
            </a:r>
            <a:endParaRPr lang="en-US" sz="2000" dirty="0"/>
          </a:p>
        </p:txBody>
      </p:sp>
      <p:pic>
        <p:nvPicPr>
          <p:cNvPr id="4" name="Рисунок 3" descr="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50" y="472110"/>
            <a:ext cx="5014825" cy="390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162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 descr=" 100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</a:t>
            </a:r>
            <a:r>
              <a:rPr lang="en" dirty="0"/>
              <a:t>DUCTIO</a:t>
            </a:r>
            <a:r>
              <a:rPr lang="en" dirty="0" smtClean="0"/>
              <a:t>N</a:t>
            </a:r>
            <a:endParaRPr dirty="0"/>
          </a:p>
        </p:txBody>
      </p:sp>
      <p:sp>
        <p:nvSpPr>
          <p:cNvPr id="101" name="Google Shape;101;p23" descr=" 101"/>
          <p:cNvSpPr txBox="1">
            <a:spLocks noGrp="1"/>
          </p:cNvSpPr>
          <p:nvPr>
            <p:ph type="subTitle" idx="1"/>
          </p:nvPr>
        </p:nvSpPr>
        <p:spPr>
          <a:xfrm flipH="1">
            <a:off x="1163300" y="741075"/>
            <a:ext cx="5053200" cy="2884500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smtClean="0">
                <a:latin typeface="Abel" panose="020B0604020202020204" charset="0"/>
              </a:rPr>
              <a:t>Operons </a:t>
            </a:r>
            <a:r>
              <a:rPr lang="ru-RU" sz="2000" smtClean="0"/>
              <a:t>—</a:t>
            </a:r>
            <a:r>
              <a:rPr lang="en-US" sz="2000" smtClean="0">
                <a:latin typeface="Abel" panose="020B0604020202020204" charset="0"/>
              </a:rPr>
              <a:t> arrays of co-expressed and coregulated genes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smtClean="0">
                <a:latin typeface="Abel" panose="020B0604020202020204" charset="0"/>
              </a:rPr>
              <a:t>ICITY </a:t>
            </a:r>
            <a:r>
              <a:rPr lang="ru-RU" sz="2000" smtClean="0"/>
              <a:t>— </a:t>
            </a:r>
            <a:r>
              <a:rPr lang="en-US" sz="2000" smtClean="0">
                <a:latin typeface="Abel" panose="020B0604020202020204" charset="0"/>
              </a:rPr>
              <a:t>protocol to systematic prediction of functionally linked genes in bacterial and archaeal genomes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smtClean="0">
                <a:latin typeface="Abel" panose="020B0604020202020204" charset="0"/>
              </a:rPr>
              <a:t>DGR —recently discovered operons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42068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 descr=" 100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</a:t>
            </a:r>
            <a:r>
              <a:rPr lang="en" dirty="0"/>
              <a:t>DUCTIO</a:t>
            </a:r>
            <a:r>
              <a:rPr lang="en" dirty="0" smtClean="0"/>
              <a:t>N</a:t>
            </a:r>
            <a:endParaRPr dirty="0"/>
          </a:p>
        </p:txBody>
      </p:sp>
      <p:sp>
        <p:nvSpPr>
          <p:cNvPr id="101" name="Google Shape;101;p23" descr=" 101"/>
          <p:cNvSpPr txBox="1">
            <a:spLocks noGrp="1"/>
          </p:cNvSpPr>
          <p:nvPr>
            <p:ph type="subTitle" idx="1"/>
          </p:nvPr>
        </p:nvSpPr>
        <p:spPr>
          <a:xfrm flipH="1">
            <a:off x="1163300" y="741075"/>
            <a:ext cx="5053200" cy="2884500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smtClean="0">
                <a:latin typeface="Abel" panose="020B0604020202020204" charset="0"/>
              </a:rPr>
              <a:t>Operons </a:t>
            </a:r>
            <a:r>
              <a:rPr lang="ru-RU" sz="2000" smtClean="0"/>
              <a:t>—</a:t>
            </a:r>
            <a:r>
              <a:rPr lang="en-US" sz="2000" smtClean="0">
                <a:latin typeface="Abel" panose="020B0604020202020204" charset="0"/>
              </a:rPr>
              <a:t> arrays of co-expressed and coregulated genes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smtClean="0">
                <a:latin typeface="Abel" panose="020B0604020202020204" charset="0"/>
              </a:rPr>
              <a:t>ICITY </a:t>
            </a:r>
            <a:r>
              <a:rPr lang="ru-RU" sz="2000" smtClean="0"/>
              <a:t>— </a:t>
            </a:r>
            <a:r>
              <a:rPr lang="en-US" sz="2000" smtClean="0">
                <a:latin typeface="Abel" panose="020B0604020202020204" charset="0"/>
              </a:rPr>
              <a:t>protocol to systematic prediction of functionally linked genes in bacterial and archaeal genomes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smtClean="0">
                <a:latin typeface="Abel" panose="020B0604020202020204" charset="0"/>
              </a:rPr>
              <a:t>DGR —recently discovered operons</a:t>
            </a:r>
            <a:endParaRPr lang="en-US" sz="2000" dirty="0"/>
          </a:p>
        </p:txBody>
      </p:sp>
      <p:pic>
        <p:nvPicPr>
          <p:cNvPr id="4" name="Рисунок 3" descr="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49" y="472108"/>
            <a:ext cx="5014826" cy="388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676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 descr=" 14"/>
          <p:cNvGrpSpPr/>
          <p:nvPr/>
        </p:nvGrpSpPr>
        <p:grpSpPr>
          <a:xfrm>
            <a:off x="3242318" y="1166907"/>
            <a:ext cx="4326511" cy="3533199"/>
            <a:chOff x="3242318" y="1166907"/>
            <a:chExt cx="4326511" cy="3533199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2318" y="1166907"/>
              <a:ext cx="4326511" cy="1770747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2318" y="3004400"/>
              <a:ext cx="4326511" cy="1695706"/>
            </a:xfrm>
            <a:prstGeom prst="rect">
              <a:avLst/>
            </a:prstGeom>
          </p:spPr>
        </p:pic>
      </p:grpSp>
      <p:sp>
        <p:nvSpPr>
          <p:cNvPr id="22" name="Google Shape;132;p27" descr=" 22"/>
          <p:cNvSpPr txBox="1">
            <a:spLocks noGrp="1"/>
          </p:cNvSpPr>
          <p:nvPr>
            <p:ph type="ctrTitle"/>
          </p:nvPr>
        </p:nvSpPr>
        <p:spPr>
          <a:xfrm>
            <a:off x="3242318" y="487235"/>
            <a:ext cx="2659364" cy="6796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Our results</a:t>
            </a:r>
            <a:endParaRPr sz="4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32;p27" descr=" 22"/>
          <p:cNvSpPr txBox="1">
            <a:spLocks noGrp="1"/>
          </p:cNvSpPr>
          <p:nvPr>
            <p:ph type="ctrTitle"/>
          </p:nvPr>
        </p:nvSpPr>
        <p:spPr>
          <a:xfrm>
            <a:off x="3242318" y="487235"/>
            <a:ext cx="2659364" cy="6796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Our results</a:t>
            </a:r>
            <a:endParaRPr sz="4000" dirty="0"/>
          </a:p>
        </p:txBody>
      </p:sp>
      <p:pic>
        <p:nvPicPr>
          <p:cNvPr id="6" name="Рисунок 5" descr=" 13"/>
          <p:cNvPicPr>
            <a:picLocks noChangeAspect="1"/>
          </p:cNvPicPr>
          <p:nvPr/>
        </p:nvPicPr>
        <p:blipFill rotWithShape="1">
          <a:blip r:embed="rId4"/>
          <a:srcRect b="7772"/>
          <a:stretch/>
        </p:blipFill>
        <p:spPr>
          <a:xfrm>
            <a:off x="2693398" y="1162710"/>
            <a:ext cx="5424349" cy="354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074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26;p37" descr=" 11"/>
          <p:cNvSpPr txBox="1">
            <a:spLocks noGrp="1"/>
          </p:cNvSpPr>
          <p:nvPr>
            <p:ph type="ctrTitle" idx="4294967295"/>
          </p:nvPr>
        </p:nvSpPr>
        <p:spPr>
          <a:xfrm>
            <a:off x="2549431" y="528783"/>
            <a:ext cx="4045139" cy="7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 smtClean="0">
                <a:solidFill>
                  <a:schemeClr val="bg1"/>
                </a:solidFill>
                <a:latin typeface="Unica One" panose="020B0604020202020204" charset="0"/>
              </a:rPr>
              <a:t>Bioinformatics</a:t>
            </a:r>
            <a:endParaRPr sz="4400" dirty="0">
              <a:solidFill>
                <a:schemeClr val="bg1"/>
              </a:solidFill>
              <a:latin typeface="Unica One" panose="020B0604020202020204" charset="0"/>
            </a:endParaRPr>
          </a:p>
        </p:txBody>
      </p:sp>
      <p:pic>
        <p:nvPicPr>
          <p:cNvPr id="6" name="Picture 6" descr=" 307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3" y="1554644"/>
            <a:ext cx="2793033" cy="210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3080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 descr=" 126"/>
          <p:cNvSpPr txBox="1">
            <a:spLocks noGrp="1"/>
          </p:cNvSpPr>
          <p:nvPr>
            <p:ph type="ctrTitle"/>
          </p:nvPr>
        </p:nvSpPr>
        <p:spPr>
          <a:xfrm>
            <a:off x="3560301" y="343133"/>
            <a:ext cx="2023399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dirty="0"/>
              <a:t>What is DNA?</a:t>
            </a:r>
            <a:endParaRPr dirty="0"/>
          </a:p>
        </p:txBody>
      </p:sp>
      <p:pic>
        <p:nvPicPr>
          <p:cNvPr id="5" name="Рисунок 4" descr="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46" y="872107"/>
            <a:ext cx="2804707" cy="36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5171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 descr=" 126"/>
          <p:cNvSpPr txBox="1">
            <a:spLocks noGrp="1"/>
          </p:cNvSpPr>
          <p:nvPr>
            <p:ph type="ctrTitle"/>
          </p:nvPr>
        </p:nvSpPr>
        <p:spPr>
          <a:xfrm>
            <a:off x="3560301" y="343133"/>
            <a:ext cx="2023399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dirty="0"/>
              <a:t>What is DNA?</a:t>
            </a:r>
            <a:endParaRPr dirty="0"/>
          </a:p>
        </p:txBody>
      </p:sp>
      <p:pic>
        <p:nvPicPr>
          <p:cNvPr id="4" name="Рисунок 3" descr="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195" y="996605"/>
            <a:ext cx="2071607" cy="339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1078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 descr=" 126"/>
          <p:cNvSpPr txBox="1">
            <a:spLocks noGrp="1"/>
          </p:cNvSpPr>
          <p:nvPr>
            <p:ph type="ctrTitle"/>
          </p:nvPr>
        </p:nvSpPr>
        <p:spPr>
          <a:xfrm>
            <a:off x="3560301" y="343133"/>
            <a:ext cx="2023399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dirty="0"/>
              <a:t>What is DNA?</a:t>
            </a:r>
            <a:endParaRPr dirty="0"/>
          </a:p>
        </p:txBody>
      </p:sp>
      <p:pic>
        <p:nvPicPr>
          <p:cNvPr id="5" name="Picture 2" descr=" 10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53" y="1469074"/>
            <a:ext cx="4340294" cy="244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7281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 descr=" 126"/>
          <p:cNvSpPr txBox="1">
            <a:spLocks noGrp="1"/>
          </p:cNvSpPr>
          <p:nvPr>
            <p:ph type="ctrTitle"/>
          </p:nvPr>
        </p:nvSpPr>
        <p:spPr>
          <a:xfrm>
            <a:off x="3560301" y="343133"/>
            <a:ext cx="2023399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dirty="0"/>
              <a:t>What is DNA?</a:t>
            </a:r>
            <a:endParaRPr dirty="0"/>
          </a:p>
        </p:txBody>
      </p:sp>
      <p:pic>
        <p:nvPicPr>
          <p:cNvPr id="4" name="Рисунок 3" descr="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853" y="1728946"/>
            <a:ext cx="4340294" cy="192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453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 descr=" 126"/>
          <p:cNvSpPr txBox="1">
            <a:spLocks noGrp="1"/>
          </p:cNvSpPr>
          <p:nvPr>
            <p:ph type="ctrTitle"/>
          </p:nvPr>
        </p:nvSpPr>
        <p:spPr>
          <a:xfrm>
            <a:off x="3560301" y="343133"/>
            <a:ext cx="2023399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dirty="0"/>
              <a:t>What is DNA?</a:t>
            </a:r>
            <a:endParaRPr dirty="0"/>
          </a:p>
        </p:txBody>
      </p:sp>
      <p:pic>
        <p:nvPicPr>
          <p:cNvPr id="5" name="Picture 4" descr=" 10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53" y="1572963"/>
            <a:ext cx="4340294" cy="208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9659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ntibiotic resistance: scientists are reengineering viruses to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4" y="483016"/>
            <a:ext cx="3945697" cy="222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Bright Outlook for Bacteriophage Applications - Microbiome Times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22" y="2040145"/>
            <a:ext cx="4830418" cy="271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 descr=" 100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</a:t>
            </a:r>
            <a:r>
              <a:rPr lang="en" dirty="0"/>
              <a:t>DUCTIO</a:t>
            </a:r>
            <a:r>
              <a:rPr lang="en" dirty="0" smtClean="0"/>
              <a:t>N</a:t>
            </a:r>
            <a:endParaRPr dirty="0"/>
          </a:p>
        </p:txBody>
      </p:sp>
      <p:sp>
        <p:nvSpPr>
          <p:cNvPr id="101" name="Google Shape;101;p23" descr=" 101"/>
          <p:cNvSpPr txBox="1">
            <a:spLocks noGrp="1"/>
          </p:cNvSpPr>
          <p:nvPr>
            <p:ph type="subTitle" idx="1"/>
          </p:nvPr>
        </p:nvSpPr>
        <p:spPr>
          <a:xfrm flipH="1">
            <a:off x="1163300" y="741075"/>
            <a:ext cx="5053200" cy="2884500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smtClean="0">
                <a:latin typeface="Abel" panose="020B0604020202020204" charset="0"/>
              </a:rPr>
              <a:t>Operons </a:t>
            </a:r>
            <a:r>
              <a:rPr lang="ru-RU" sz="2000" smtClean="0"/>
              <a:t>—</a:t>
            </a:r>
            <a:r>
              <a:rPr lang="en-US" sz="2000" smtClean="0">
                <a:latin typeface="Abel" panose="020B0604020202020204" charset="0"/>
              </a:rPr>
              <a:t> arrays of co-expressed and coregulated genes</a:t>
            </a:r>
          </a:p>
          <a:p>
            <a:pPr marL="171450" lvl="0" indent="-171450">
              <a:buFont typeface="Wingdings" panose="05000000000000000000" pitchFamily="2" charset="2"/>
              <a:buChar char=" "/>
            </a:pPr>
            <a:r>
              <a:rPr lang="en-US" sz="2000" smtClean="0"/>
              <a:t>      </a:t>
            </a:r>
            <a:r>
              <a:rPr lang="ru-RU" sz="2000" smtClean="0"/>
              <a:t>  </a:t>
            </a:r>
            <a:r>
              <a:rPr lang="en-US" sz="2000" smtClean="0"/>
              <a:t>                                     </a:t>
            </a:r>
            <a:br>
              <a:rPr lang="en-US" sz="2000" smtClean="0"/>
            </a:br>
            <a:r>
              <a:rPr lang="en-US" sz="2000" smtClean="0"/>
              <a:t>                                           </a:t>
            </a:r>
            <a:br>
              <a:rPr lang="en-US" sz="2000" smtClean="0"/>
            </a:br>
            <a:r>
              <a:rPr lang="en-US" sz="2000" smtClean="0"/>
              <a:t>                </a:t>
            </a:r>
            <a:endParaRPr lang="en-US" sz="2000" dirty="0" smtClean="0"/>
          </a:p>
          <a:p>
            <a:pPr marL="171450" lvl="0" indent="-171450">
              <a:buFont typeface="Wingdings" panose="05000000000000000000" pitchFamily="2" charset="2"/>
              <a:buChar char=" "/>
            </a:pPr>
            <a:r>
              <a:rPr lang="en-US" sz="2000" smtClean="0"/>
              <a:t>                              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18417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dical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157</Words>
  <Application>Microsoft Office PowerPoint</Application>
  <PresentationFormat>Экран (16:9)</PresentationFormat>
  <Paragraphs>35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6" baseType="lpstr">
      <vt:lpstr>Josefin Sans</vt:lpstr>
      <vt:lpstr>Anton</vt:lpstr>
      <vt:lpstr>Josefin Slab</vt:lpstr>
      <vt:lpstr>Arial</vt:lpstr>
      <vt:lpstr>Wingdings</vt:lpstr>
      <vt:lpstr>Exo Light</vt:lpstr>
      <vt:lpstr>Unica One</vt:lpstr>
      <vt:lpstr>Josefin Slab SemiBold</vt:lpstr>
      <vt:lpstr>Abel</vt:lpstr>
      <vt:lpstr>Medical Thesis by Slidesgo</vt:lpstr>
      <vt:lpstr>  as a hypothetical bacterial immune system</vt:lpstr>
      <vt:lpstr>Bioinformatics</vt:lpstr>
      <vt:lpstr>What is DNA?</vt:lpstr>
      <vt:lpstr>What is DNA?</vt:lpstr>
      <vt:lpstr>What is DNA?</vt:lpstr>
      <vt:lpstr>What is DNA?</vt:lpstr>
      <vt:lpstr>What is DNA?</vt:lpstr>
      <vt:lpstr>Презентация PowerPoint</vt:lpstr>
      <vt:lpstr>INTRODUCTION</vt:lpstr>
      <vt:lpstr>INTRODUCTION</vt:lpstr>
      <vt:lpstr>INTRODUCTION</vt:lpstr>
      <vt:lpstr>INTRODUCTION</vt:lpstr>
      <vt:lpstr>INTRODUCTION</vt:lpstr>
      <vt:lpstr>INTRODUCTION</vt:lpstr>
      <vt:lpstr>Our results</vt:lpstr>
      <vt:lpstr>Our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 a hypothetical bacterial immune systen</dc:title>
  <dc:creator>Пенопласточка</dc:creator>
  <cp:lastModifiedBy>Пользователь Windows</cp:lastModifiedBy>
  <cp:revision>27</cp:revision>
  <dcterms:modified xsi:type="dcterms:W3CDTF">2020-04-14T13:45:53Z</dcterms:modified>
</cp:coreProperties>
</file>